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60" r:id="rId5"/>
    <p:sldId id="261" r:id="rId6"/>
    <p:sldId id="262" r:id="rId7"/>
    <p:sldId id="259"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eg>
</file>

<file path=ppt/media/image10.png>
</file>

<file path=ppt/media/image11.png>
</file>

<file path=ppt/media/image12.png>
</file>

<file path=ppt/media/image13.png>
</file>

<file path=ppt/media/image14.jpg>
</file>

<file path=ppt/media/image15.png>
</file>

<file path=ppt/media/image16.jpg>
</file>

<file path=ppt/media/image17.png>
</file>

<file path=ppt/media/image18.jpg>
</file>

<file path=ppt/media/image2.png>
</file>

<file path=ppt/media/image3.pn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GB"/>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2BBEAC52-CC52-C64D-AE3A-4FF3F724BC9F}" type="datetimeFigureOut">
              <a:rPr lang="en-GB" smtClean="0"/>
              <a:t>24/06/2020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C7C3BBB7-B806-084E-89D5-B6FAAA4F1C12}" type="slidenum">
              <a:rPr lang="en-GB" smtClean="0"/>
              <a:t>‹#›</a:t>
            </a:fld>
            <a:endParaRPr lang="en-GB"/>
          </a:p>
        </p:txBody>
      </p:sp>
    </p:spTree>
    <p:extLst>
      <p:ext uri="{BB962C8B-B14F-4D97-AF65-F5344CB8AC3E}">
        <p14:creationId xmlns:p14="http://schemas.microsoft.com/office/powerpoint/2010/main" val="24609470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2BBEAC52-CC52-C64D-AE3A-4FF3F724BC9F}" type="datetimeFigureOut">
              <a:rPr lang="en-GB" smtClean="0"/>
              <a:t>24/06/2020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7C3BBB7-B806-084E-89D5-B6FAAA4F1C12}" type="slidenum">
              <a:rPr lang="en-GB" smtClean="0"/>
              <a:t>‹#›</a:t>
            </a:fld>
            <a:endParaRPr lang="en-GB"/>
          </a:p>
        </p:txBody>
      </p:sp>
    </p:spTree>
    <p:extLst>
      <p:ext uri="{BB962C8B-B14F-4D97-AF65-F5344CB8AC3E}">
        <p14:creationId xmlns:p14="http://schemas.microsoft.com/office/powerpoint/2010/main" val="658467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BBEAC52-CC52-C64D-AE3A-4FF3F724BC9F}" type="datetimeFigureOut">
              <a:rPr lang="en-GB" smtClean="0"/>
              <a:t>24/06/2020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7C3BBB7-B806-084E-89D5-B6FAAA4F1C12}" type="slidenum">
              <a:rPr lang="en-GB" smtClean="0"/>
              <a:t>‹#›</a:t>
            </a:fld>
            <a:endParaRPr lang="en-GB"/>
          </a:p>
        </p:txBody>
      </p:sp>
    </p:spTree>
    <p:extLst>
      <p:ext uri="{BB962C8B-B14F-4D97-AF65-F5344CB8AC3E}">
        <p14:creationId xmlns:p14="http://schemas.microsoft.com/office/powerpoint/2010/main" val="2396940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BBEAC52-CC52-C64D-AE3A-4FF3F724BC9F}" type="datetimeFigureOut">
              <a:rPr lang="en-GB" smtClean="0"/>
              <a:t>24/06/2020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7C3BBB7-B806-084E-89D5-B6FAAA4F1C12}" type="slidenum">
              <a:rPr lang="en-GB" smtClean="0"/>
              <a:t>‹#›</a:t>
            </a:fld>
            <a:endParaRPr lang="en-GB"/>
          </a:p>
        </p:txBody>
      </p:sp>
    </p:spTree>
    <p:extLst>
      <p:ext uri="{BB962C8B-B14F-4D97-AF65-F5344CB8AC3E}">
        <p14:creationId xmlns:p14="http://schemas.microsoft.com/office/powerpoint/2010/main" val="3417461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GB"/>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2BBEAC52-CC52-C64D-AE3A-4FF3F724BC9F}" type="datetimeFigureOut">
              <a:rPr lang="en-GB" smtClean="0"/>
              <a:t>24/06/2020</a:t>
            </a:fld>
            <a:endParaRPr lang="en-GB"/>
          </a:p>
        </p:txBody>
      </p:sp>
      <p:sp>
        <p:nvSpPr>
          <p:cNvPr id="5" name="Footer Placeholder 4"/>
          <p:cNvSpPr>
            <a:spLocks noGrp="1"/>
          </p:cNvSpPr>
          <p:nvPr>
            <p:ph type="ftr" sz="quarter" idx="11"/>
          </p:nvPr>
        </p:nvSpPr>
        <p:spPr>
          <a:xfrm>
            <a:off x="2182708" y="6272784"/>
            <a:ext cx="6327648" cy="365125"/>
          </a:xfrm>
        </p:spPr>
        <p:txBody>
          <a:bodyPr/>
          <a:lstStyle/>
          <a:p>
            <a:endParaRPr lang="en-GB"/>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C7C3BBB7-B806-084E-89D5-B6FAAA4F1C12}" type="slidenum">
              <a:rPr lang="en-GB" smtClean="0"/>
              <a:t>‹#›</a:t>
            </a:fld>
            <a:endParaRPr lang="en-GB"/>
          </a:p>
        </p:txBody>
      </p:sp>
    </p:spTree>
    <p:extLst>
      <p:ext uri="{BB962C8B-B14F-4D97-AF65-F5344CB8AC3E}">
        <p14:creationId xmlns:p14="http://schemas.microsoft.com/office/powerpoint/2010/main" val="2777283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2BBEAC52-CC52-C64D-AE3A-4FF3F724BC9F}" type="datetimeFigureOut">
              <a:rPr lang="en-GB" smtClean="0"/>
              <a:t>24/06/2020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7C3BBB7-B806-084E-89D5-B6FAAA4F1C12}" type="slidenum">
              <a:rPr lang="en-GB" smtClean="0"/>
              <a:t>‹#›</a:t>
            </a:fld>
            <a:endParaRPr lang="en-GB"/>
          </a:p>
        </p:txBody>
      </p:sp>
    </p:spTree>
    <p:extLst>
      <p:ext uri="{BB962C8B-B14F-4D97-AF65-F5344CB8AC3E}">
        <p14:creationId xmlns:p14="http://schemas.microsoft.com/office/powerpoint/2010/main" val="7227718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2BBEAC52-CC52-C64D-AE3A-4FF3F724BC9F}" type="datetimeFigureOut">
              <a:rPr lang="en-GB" smtClean="0"/>
              <a:t>24/06/2020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7C3BBB7-B806-084E-89D5-B6FAAA4F1C12}" type="slidenum">
              <a:rPr lang="en-GB" smtClean="0"/>
              <a:t>‹#›</a:t>
            </a:fld>
            <a:endParaRPr lang="en-GB"/>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172139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2BBEAC52-CC52-C64D-AE3A-4FF3F724BC9F}" type="datetimeFigureOut">
              <a:rPr lang="en-GB" smtClean="0"/>
              <a:t>24/06/2020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C7C3BBB7-B806-084E-89D5-B6FAAA4F1C12}" type="slidenum">
              <a:rPr lang="en-GB" smtClean="0"/>
              <a:t>‹#›</a:t>
            </a:fld>
            <a:endParaRPr lang="en-GB"/>
          </a:p>
        </p:txBody>
      </p:sp>
      <p:sp>
        <p:nvSpPr>
          <p:cNvPr id="6" name="Title 5"/>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2778908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BEAC52-CC52-C64D-AE3A-4FF3F724BC9F}" type="datetimeFigureOut">
              <a:rPr lang="en-GB" smtClean="0"/>
              <a:t>24/06/2020</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C7C3BBB7-B806-084E-89D5-B6FAAA4F1C12}" type="slidenum">
              <a:rPr lang="en-GB" smtClean="0"/>
              <a:t>‹#›</a:t>
            </a:fld>
            <a:endParaRPr lang="en-GB"/>
          </a:p>
        </p:txBody>
      </p:sp>
    </p:spTree>
    <p:extLst>
      <p:ext uri="{BB962C8B-B14F-4D97-AF65-F5344CB8AC3E}">
        <p14:creationId xmlns:p14="http://schemas.microsoft.com/office/powerpoint/2010/main" val="859975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GB"/>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BBEAC52-CC52-C64D-AE3A-4FF3F724BC9F}" type="datetimeFigureOut">
              <a:rPr lang="en-GB" smtClean="0"/>
              <a:t>24/06/2020</a:t>
            </a:fld>
            <a:endParaRPr lang="en-GB"/>
          </a:p>
        </p:txBody>
      </p:sp>
      <p:sp>
        <p:nvSpPr>
          <p:cNvPr id="6" name="Footer Placeholder 5"/>
          <p:cNvSpPr>
            <a:spLocks noGrp="1"/>
          </p:cNvSpPr>
          <p:nvPr>
            <p:ph type="ftr" sz="quarter" idx="11"/>
          </p:nvPr>
        </p:nvSpPr>
        <p:spPr/>
        <p:txBody>
          <a:bodyPr/>
          <a:lstStyle/>
          <a:p>
            <a:endParaRPr lang="en-GB"/>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C7C3BBB7-B806-084E-89D5-B6FAAA4F1C12}" type="slidenum">
              <a:rPr lang="en-GB" smtClean="0"/>
              <a:t>‹#›</a:t>
            </a:fld>
            <a:endParaRPr lang="en-GB"/>
          </a:p>
        </p:txBody>
      </p:sp>
    </p:spTree>
    <p:extLst>
      <p:ext uri="{BB962C8B-B14F-4D97-AF65-F5344CB8AC3E}">
        <p14:creationId xmlns:p14="http://schemas.microsoft.com/office/powerpoint/2010/main" val="2241088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GB"/>
              <a:t>Click to edit Master title style</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BBEAC52-CC52-C64D-AE3A-4FF3F724BC9F}" type="datetimeFigureOut">
              <a:rPr lang="en-GB" smtClean="0"/>
              <a:t>24/06/2020</a:t>
            </a:fld>
            <a:endParaRPr lang="en-GB"/>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C7C3BBB7-B806-084E-89D5-B6FAAA4F1C12}" type="slidenum">
              <a:rPr lang="en-GB" smtClean="0"/>
              <a:t>‹#›</a:t>
            </a:fld>
            <a:endParaRPr lang="en-GB"/>
          </a:p>
        </p:txBody>
      </p:sp>
    </p:spTree>
    <p:extLst>
      <p:ext uri="{BB962C8B-B14F-4D97-AF65-F5344CB8AC3E}">
        <p14:creationId xmlns:p14="http://schemas.microsoft.com/office/powerpoint/2010/main" val="1837470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2BBEAC52-CC52-C64D-AE3A-4FF3F724BC9F}" type="datetimeFigureOut">
              <a:rPr lang="en-GB" smtClean="0"/>
              <a:t>24/06/2020</a:t>
            </a:fld>
            <a:endParaRPr lang="en-GB"/>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GB"/>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C7C3BBB7-B806-084E-89D5-B6FAAA4F1C12}" type="slidenum">
              <a:rPr lang="en-GB" smtClean="0"/>
              <a:t>‹#›</a:t>
            </a:fld>
            <a:endParaRPr lang="en-GB"/>
          </a:p>
        </p:txBody>
      </p:sp>
    </p:spTree>
    <p:extLst>
      <p:ext uri="{BB962C8B-B14F-4D97-AF65-F5344CB8AC3E}">
        <p14:creationId xmlns:p14="http://schemas.microsoft.com/office/powerpoint/2010/main" val="18808570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hyperlink" Target="https://pixnio.com/food-and-drink/coffee/reading-table-wood-workspace-business-coffee-cup-document-drink-education-hand"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hyperlink" Target="https://pxhere.com/id/photo/980769"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hyperlink" Target="https://pixabay.com/en/halloween-costume-hippie-holiday-2138816/"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movies.stackexchange.com/questions/60961/is-red-based-on-some-real-bird-species"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lifewiththequirkyboys.com/page/3/" TargetMode="External"/><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biodataofdrvhp.blogspot.com/2013/04/proud-2-be-engineer.html" TargetMode="External"/><Relationship Id="rId2" Type="http://schemas.openxmlformats.org/officeDocument/2006/relationships/image" Target="../media/image7.jp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s://creativecommons.org/licenses/by-nc-sa/3.0/"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biodataofdrvhp.blogspot.com/2013/04/proud-2-be-engineer.html" TargetMode="External"/><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A_Calm_Cartoon_Guy_In_Meditation.sv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8B841-6853-7C46-BDDF-93363EA74F1E}"/>
              </a:ext>
            </a:extLst>
          </p:cNvPr>
          <p:cNvSpPr>
            <a:spLocks noGrp="1"/>
          </p:cNvSpPr>
          <p:nvPr>
            <p:ph type="ctrTitle"/>
          </p:nvPr>
        </p:nvSpPr>
        <p:spPr/>
        <p:txBody>
          <a:bodyPr/>
          <a:lstStyle/>
          <a:p>
            <a:r>
              <a:rPr lang="en-GB" sz="7000" dirty="0"/>
              <a:t>Battle of Neighbourhoods.V3</a:t>
            </a:r>
          </a:p>
        </p:txBody>
      </p:sp>
    </p:spTree>
    <p:extLst>
      <p:ext uri="{BB962C8B-B14F-4D97-AF65-F5344CB8AC3E}">
        <p14:creationId xmlns:p14="http://schemas.microsoft.com/office/powerpoint/2010/main" val="19684066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76655-391C-6B4C-B28A-AE46A881FFEF}"/>
              </a:ext>
            </a:extLst>
          </p:cNvPr>
          <p:cNvSpPr>
            <a:spLocks noGrp="1"/>
          </p:cNvSpPr>
          <p:nvPr>
            <p:ph type="title"/>
          </p:nvPr>
        </p:nvSpPr>
        <p:spPr/>
        <p:txBody>
          <a:bodyPr/>
          <a:lstStyle/>
          <a:p>
            <a:r>
              <a:rPr lang="en-US" dirty="0"/>
              <a:t>Discussion </a:t>
            </a:r>
            <a:endParaRPr lang="en-GB" dirty="0"/>
          </a:p>
        </p:txBody>
      </p:sp>
      <p:sp>
        <p:nvSpPr>
          <p:cNvPr id="3" name="Content Placeholder 2">
            <a:extLst>
              <a:ext uri="{FF2B5EF4-FFF2-40B4-BE49-F238E27FC236}">
                <a16:creationId xmlns:a16="http://schemas.microsoft.com/office/drawing/2014/main" id="{448A6951-F569-3241-A903-58262986DF25}"/>
              </a:ext>
            </a:extLst>
          </p:cNvPr>
          <p:cNvSpPr>
            <a:spLocks noGrp="1"/>
          </p:cNvSpPr>
          <p:nvPr>
            <p:ph idx="1"/>
          </p:nvPr>
        </p:nvSpPr>
        <p:spPr/>
        <p:txBody>
          <a:bodyPr/>
          <a:lstStyle/>
          <a:p>
            <a:pPr lvl="0"/>
            <a:r>
              <a:rPr lang="en-US" dirty="0"/>
              <a:t>Our customer care the most about parks, books and coffee shops? Midtown  and </a:t>
            </a:r>
            <a:r>
              <a:rPr lang="en-US" dirty="0" err="1"/>
              <a:t>Morningsight</a:t>
            </a:r>
            <a:r>
              <a:rPr lang="en-US" dirty="0"/>
              <a:t>  Height are the best candidates for such customers </a:t>
            </a:r>
            <a:endParaRPr lang="en-FI" dirty="0"/>
          </a:p>
          <a:p>
            <a:endParaRPr lang="en-GB" dirty="0"/>
          </a:p>
        </p:txBody>
      </p:sp>
      <p:pic>
        <p:nvPicPr>
          <p:cNvPr id="5" name="Picture 4" descr="A screenshot of a cell phone&#10;&#10;Description automatically generated">
            <a:extLst>
              <a:ext uri="{FF2B5EF4-FFF2-40B4-BE49-F238E27FC236}">
                <a16:creationId xmlns:a16="http://schemas.microsoft.com/office/drawing/2014/main" id="{0EFE584D-9FBF-8541-AB9B-C82D617E350D}"/>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063751" y="3185512"/>
            <a:ext cx="9822551" cy="2523310"/>
          </a:xfrm>
          <a:prstGeom prst="rect">
            <a:avLst/>
          </a:prstGeom>
        </p:spPr>
      </p:pic>
      <p:pic>
        <p:nvPicPr>
          <p:cNvPr id="7" name="Picture 6" descr="A picture containing table, food&#10;&#10;Description automatically generated">
            <a:extLst>
              <a:ext uri="{FF2B5EF4-FFF2-40B4-BE49-F238E27FC236}">
                <a16:creationId xmlns:a16="http://schemas.microsoft.com/office/drawing/2014/main" id="{F64B18E1-F0EB-6C4C-92F5-1ECFCCFEAE6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8950411" y="142102"/>
            <a:ext cx="2743200" cy="1828800"/>
          </a:xfrm>
          <a:prstGeom prst="rect">
            <a:avLst/>
          </a:prstGeom>
        </p:spPr>
      </p:pic>
    </p:spTree>
    <p:extLst>
      <p:ext uri="{BB962C8B-B14F-4D97-AF65-F5344CB8AC3E}">
        <p14:creationId xmlns:p14="http://schemas.microsoft.com/office/powerpoint/2010/main" val="1548928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76655-391C-6B4C-B28A-AE46A881FFEF}"/>
              </a:ext>
            </a:extLst>
          </p:cNvPr>
          <p:cNvSpPr>
            <a:spLocks noGrp="1"/>
          </p:cNvSpPr>
          <p:nvPr>
            <p:ph type="title"/>
          </p:nvPr>
        </p:nvSpPr>
        <p:spPr/>
        <p:txBody>
          <a:bodyPr/>
          <a:lstStyle/>
          <a:p>
            <a:r>
              <a:rPr lang="en-US" dirty="0"/>
              <a:t>Discussion </a:t>
            </a:r>
            <a:endParaRPr lang="en-GB" dirty="0"/>
          </a:p>
        </p:txBody>
      </p:sp>
      <p:sp>
        <p:nvSpPr>
          <p:cNvPr id="3" name="Content Placeholder 2">
            <a:extLst>
              <a:ext uri="{FF2B5EF4-FFF2-40B4-BE49-F238E27FC236}">
                <a16:creationId xmlns:a16="http://schemas.microsoft.com/office/drawing/2014/main" id="{448A6951-F569-3241-A903-58262986DF25}"/>
              </a:ext>
            </a:extLst>
          </p:cNvPr>
          <p:cNvSpPr>
            <a:spLocks noGrp="1"/>
          </p:cNvSpPr>
          <p:nvPr>
            <p:ph idx="1"/>
          </p:nvPr>
        </p:nvSpPr>
        <p:spPr/>
        <p:txBody>
          <a:bodyPr/>
          <a:lstStyle/>
          <a:p>
            <a:pPr lvl="0"/>
            <a:r>
              <a:rPr lang="en-US" dirty="0"/>
              <a:t>The Mediterranean  touches are visible strongly in particular neighborhoods where every neighborhood of these has Italy/Italian as its best venue</a:t>
            </a:r>
            <a:endParaRPr lang="en-FI" dirty="0"/>
          </a:p>
          <a:p>
            <a:endParaRPr lang="en-GB" dirty="0"/>
          </a:p>
        </p:txBody>
      </p:sp>
      <p:pic>
        <p:nvPicPr>
          <p:cNvPr id="6" name="Picture 5" descr="A screenshot of a cell phone&#10;&#10;Description automatically generated">
            <a:extLst>
              <a:ext uri="{FF2B5EF4-FFF2-40B4-BE49-F238E27FC236}">
                <a16:creationId xmlns:a16="http://schemas.microsoft.com/office/drawing/2014/main" id="{67005031-9446-B641-9841-8A4EC5DEEF11}"/>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063752" y="3146679"/>
            <a:ext cx="9488918" cy="3052953"/>
          </a:xfrm>
          <a:prstGeom prst="rect">
            <a:avLst/>
          </a:prstGeom>
        </p:spPr>
      </p:pic>
      <p:pic>
        <p:nvPicPr>
          <p:cNvPr id="7" name="Picture 6" descr="A picture containing room, sign&#10;&#10;Description automatically generated">
            <a:extLst>
              <a:ext uri="{FF2B5EF4-FFF2-40B4-BE49-F238E27FC236}">
                <a16:creationId xmlns:a16="http://schemas.microsoft.com/office/drawing/2014/main" id="{79756974-52A2-674F-BDCF-CEB6E5EBC0DD}"/>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0836876" y="457200"/>
            <a:ext cx="1020277" cy="764722"/>
          </a:xfrm>
          <a:prstGeom prst="rect">
            <a:avLst/>
          </a:prstGeom>
        </p:spPr>
      </p:pic>
    </p:spTree>
    <p:extLst>
      <p:ext uri="{BB962C8B-B14F-4D97-AF65-F5344CB8AC3E}">
        <p14:creationId xmlns:p14="http://schemas.microsoft.com/office/powerpoint/2010/main" val="31417636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76655-391C-6B4C-B28A-AE46A881FFEF}"/>
              </a:ext>
            </a:extLst>
          </p:cNvPr>
          <p:cNvSpPr>
            <a:spLocks noGrp="1"/>
          </p:cNvSpPr>
          <p:nvPr>
            <p:ph type="title"/>
          </p:nvPr>
        </p:nvSpPr>
        <p:spPr/>
        <p:txBody>
          <a:bodyPr/>
          <a:lstStyle/>
          <a:p>
            <a:r>
              <a:rPr lang="en-US" dirty="0"/>
              <a:t>Discussion </a:t>
            </a:r>
            <a:endParaRPr lang="en-GB" dirty="0"/>
          </a:p>
        </p:txBody>
      </p:sp>
      <p:sp>
        <p:nvSpPr>
          <p:cNvPr id="3" name="Content Placeholder 2">
            <a:extLst>
              <a:ext uri="{FF2B5EF4-FFF2-40B4-BE49-F238E27FC236}">
                <a16:creationId xmlns:a16="http://schemas.microsoft.com/office/drawing/2014/main" id="{448A6951-F569-3241-A903-58262986DF25}"/>
              </a:ext>
            </a:extLst>
          </p:cNvPr>
          <p:cNvSpPr>
            <a:spLocks noGrp="1"/>
          </p:cNvSpPr>
          <p:nvPr>
            <p:ph idx="1"/>
          </p:nvPr>
        </p:nvSpPr>
        <p:spPr/>
        <p:txBody>
          <a:bodyPr/>
          <a:lstStyle/>
          <a:p>
            <a:pPr lvl="0"/>
            <a:r>
              <a:rPr lang="en-US" dirty="0"/>
              <a:t>The hippies, indies artists and designers have their fit neighborhoods as well. For those people we recommend </a:t>
            </a:r>
            <a:r>
              <a:rPr lang="en-FI" dirty="0"/>
              <a:t>Lincoln Square</a:t>
            </a:r>
          </a:p>
        </p:txBody>
      </p:sp>
      <p:pic>
        <p:nvPicPr>
          <p:cNvPr id="5" name="Picture 4">
            <a:extLst>
              <a:ext uri="{FF2B5EF4-FFF2-40B4-BE49-F238E27FC236}">
                <a16:creationId xmlns:a16="http://schemas.microsoft.com/office/drawing/2014/main" id="{51EA6F80-061A-2E40-AFB1-6CD36854345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05481" y="3243897"/>
            <a:ext cx="11195222" cy="2081865"/>
          </a:xfrm>
          <a:prstGeom prst="rect">
            <a:avLst/>
          </a:prstGeom>
        </p:spPr>
      </p:pic>
      <p:pic>
        <p:nvPicPr>
          <p:cNvPr id="8" name="Picture 7" descr="A person wearing a hat talking on a cell phone&#10;&#10;Description automatically generated">
            <a:extLst>
              <a:ext uri="{FF2B5EF4-FFF2-40B4-BE49-F238E27FC236}">
                <a16:creationId xmlns:a16="http://schemas.microsoft.com/office/drawing/2014/main" id="{D0C0D4F5-7887-654F-A4DE-D4699C8829D4}"/>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9857603" y="239756"/>
            <a:ext cx="1943100" cy="1460500"/>
          </a:xfrm>
          <a:prstGeom prst="rect">
            <a:avLst/>
          </a:prstGeom>
        </p:spPr>
      </p:pic>
    </p:spTree>
    <p:extLst>
      <p:ext uri="{BB962C8B-B14F-4D97-AF65-F5344CB8AC3E}">
        <p14:creationId xmlns:p14="http://schemas.microsoft.com/office/powerpoint/2010/main" val="6469378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76655-391C-6B4C-B28A-AE46A881FFEF}"/>
              </a:ext>
            </a:extLst>
          </p:cNvPr>
          <p:cNvSpPr>
            <a:spLocks noGrp="1"/>
          </p:cNvSpPr>
          <p:nvPr>
            <p:ph type="title"/>
          </p:nvPr>
        </p:nvSpPr>
        <p:spPr/>
        <p:txBody>
          <a:bodyPr/>
          <a:lstStyle/>
          <a:p>
            <a:r>
              <a:rPr lang="en-US" dirty="0"/>
              <a:t>Conclusion </a:t>
            </a:r>
            <a:endParaRPr lang="en-GB" dirty="0"/>
          </a:p>
        </p:txBody>
      </p:sp>
      <p:sp>
        <p:nvSpPr>
          <p:cNvPr id="3" name="Content Placeholder 2">
            <a:extLst>
              <a:ext uri="{FF2B5EF4-FFF2-40B4-BE49-F238E27FC236}">
                <a16:creationId xmlns:a16="http://schemas.microsoft.com/office/drawing/2014/main" id="{448A6951-F569-3241-A903-58262986DF25}"/>
              </a:ext>
            </a:extLst>
          </p:cNvPr>
          <p:cNvSpPr>
            <a:spLocks noGrp="1"/>
          </p:cNvSpPr>
          <p:nvPr>
            <p:ph idx="1"/>
          </p:nvPr>
        </p:nvSpPr>
        <p:spPr/>
        <p:txBody>
          <a:bodyPr/>
          <a:lstStyle/>
          <a:p>
            <a:r>
              <a:rPr lang="en-US" dirty="0"/>
              <a:t>An updated version of the battle of the neighborhoods was made to consider the quality of the venues in clustering the neighborhoods in addition to the quantity. The results show really promising and sound logic. The logic can be updated further based on our customers input. The rules that made the foundation for this analysis can be tailored in addition to the methodology. </a:t>
            </a:r>
            <a:endParaRPr lang="en-FI"/>
          </a:p>
          <a:p>
            <a:pPr lvl="0"/>
            <a:endParaRPr lang="en-FI" dirty="0"/>
          </a:p>
        </p:txBody>
      </p:sp>
    </p:spTree>
    <p:extLst>
      <p:ext uri="{BB962C8B-B14F-4D97-AF65-F5344CB8AC3E}">
        <p14:creationId xmlns:p14="http://schemas.microsoft.com/office/powerpoint/2010/main" val="872089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64EBE-EC54-9446-A600-7CDB7F04129C}"/>
              </a:ext>
            </a:extLst>
          </p:cNvPr>
          <p:cNvSpPr>
            <a:spLocks noGrp="1"/>
          </p:cNvSpPr>
          <p:nvPr>
            <p:ph type="title"/>
          </p:nvPr>
        </p:nvSpPr>
        <p:spPr/>
        <p:txBody>
          <a:bodyPr/>
          <a:lstStyle/>
          <a:p>
            <a:r>
              <a:rPr lang="en-US" b="1" dirty="0"/>
              <a:t>Problem Description </a:t>
            </a:r>
            <a:endParaRPr lang="en-GB" dirty="0"/>
          </a:p>
        </p:txBody>
      </p:sp>
      <p:pic>
        <p:nvPicPr>
          <p:cNvPr id="5" name="Content Placeholder 4" descr="A close up of a toy&#10;&#10;Description automatically generated">
            <a:extLst>
              <a:ext uri="{FF2B5EF4-FFF2-40B4-BE49-F238E27FC236}">
                <a16:creationId xmlns:a16="http://schemas.microsoft.com/office/drawing/2014/main" id="{E389FF2A-F8B7-AB46-88EA-65C954F0AA64}"/>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9350425" y="2428225"/>
            <a:ext cx="2364851" cy="3206579"/>
          </a:xfrm>
        </p:spPr>
      </p:pic>
      <p:sp>
        <p:nvSpPr>
          <p:cNvPr id="12" name="Content Placeholder 2">
            <a:extLst>
              <a:ext uri="{FF2B5EF4-FFF2-40B4-BE49-F238E27FC236}">
                <a16:creationId xmlns:a16="http://schemas.microsoft.com/office/drawing/2014/main" id="{EEF2AFF1-E38B-AC46-B977-55C94C28F1D4}"/>
              </a:ext>
            </a:extLst>
          </p:cNvPr>
          <p:cNvSpPr txBox="1">
            <a:spLocks/>
          </p:cNvSpPr>
          <p:nvPr/>
        </p:nvSpPr>
        <p:spPr>
          <a:xfrm>
            <a:off x="474450" y="2006118"/>
            <a:ext cx="8875975" cy="4050792"/>
          </a:xfrm>
          <a:prstGeom prst="rect">
            <a:avLst/>
          </a:prstGeom>
        </p:spPr>
        <p:txBody>
          <a:bodyPr vert="horz" lIns="91440" tIns="45720" rIns="91440" bIns="45720" rtlCol="0">
            <a:normAutofit fontScale="92500" lnSpcReduction="20000"/>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r>
              <a:rPr lang="en-GB" dirty="0"/>
              <a:t>The customer that received The Battle of Neighbourhood.V1 was not satisfied with the result </a:t>
            </a:r>
          </a:p>
          <a:p>
            <a:r>
              <a:rPr lang="en-GB" dirty="0"/>
              <a:t> Why?</a:t>
            </a:r>
          </a:p>
          <a:p>
            <a:r>
              <a:rPr lang="en-GB" dirty="0"/>
              <a:t>The model didn’t not consider the quality of the venues </a:t>
            </a:r>
          </a:p>
          <a:p>
            <a:r>
              <a:rPr lang="en-GB" dirty="0"/>
              <a:t>The model only considered the quantities of venues</a:t>
            </a:r>
          </a:p>
          <a:p>
            <a:r>
              <a:rPr lang="en-GB" dirty="0"/>
              <a:t>Many venues that are considered common has zero likes</a:t>
            </a:r>
          </a:p>
          <a:p>
            <a:r>
              <a:rPr lang="en-GB" dirty="0"/>
              <a:t>A ghetto neighbourhood is similar to luxury neighbourhood if it has the same common venues</a:t>
            </a:r>
          </a:p>
          <a:p>
            <a:r>
              <a:rPr lang="en-GB" dirty="0"/>
              <a:t>The model didn’t summaries where should our customer go at the end. Just gave some data</a:t>
            </a:r>
          </a:p>
          <a:p>
            <a:endParaRPr lang="en-GB" dirty="0"/>
          </a:p>
          <a:p>
            <a:pPr marL="0" indent="0">
              <a:buNone/>
            </a:pPr>
            <a:r>
              <a:rPr lang="en-GB" dirty="0"/>
              <a:t>How could be correct?</a:t>
            </a:r>
          </a:p>
        </p:txBody>
      </p:sp>
    </p:spTree>
    <p:extLst>
      <p:ext uri="{BB962C8B-B14F-4D97-AF65-F5344CB8AC3E}">
        <p14:creationId xmlns:p14="http://schemas.microsoft.com/office/powerpoint/2010/main" val="1125273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8105D-FED6-F147-BE68-94AC48E2C9AF}"/>
              </a:ext>
            </a:extLst>
          </p:cNvPr>
          <p:cNvSpPr>
            <a:spLocks noGrp="1"/>
          </p:cNvSpPr>
          <p:nvPr>
            <p:ph type="title"/>
          </p:nvPr>
        </p:nvSpPr>
        <p:spPr/>
        <p:txBody>
          <a:bodyPr/>
          <a:lstStyle/>
          <a:p>
            <a:r>
              <a:rPr lang="en-US" b="1" dirty="0"/>
              <a:t>Needed Data</a:t>
            </a:r>
            <a:endParaRPr lang="en-GB" dirty="0"/>
          </a:p>
        </p:txBody>
      </p:sp>
      <p:sp>
        <p:nvSpPr>
          <p:cNvPr id="3" name="Content Placeholder 2">
            <a:extLst>
              <a:ext uri="{FF2B5EF4-FFF2-40B4-BE49-F238E27FC236}">
                <a16:creationId xmlns:a16="http://schemas.microsoft.com/office/drawing/2014/main" id="{146019CC-2147-BE4C-AA70-BECBF948D8E6}"/>
              </a:ext>
            </a:extLst>
          </p:cNvPr>
          <p:cNvSpPr>
            <a:spLocks noGrp="1"/>
          </p:cNvSpPr>
          <p:nvPr>
            <p:ph idx="1"/>
          </p:nvPr>
        </p:nvSpPr>
        <p:spPr>
          <a:xfrm>
            <a:off x="1069848" y="2121408"/>
            <a:ext cx="8012368" cy="4050792"/>
          </a:xfrm>
        </p:spPr>
        <p:txBody>
          <a:bodyPr/>
          <a:lstStyle/>
          <a:p>
            <a:r>
              <a:rPr lang="en-GB" dirty="0"/>
              <a:t>There should some way to consider the likes or rating of the venue in the final results</a:t>
            </a:r>
          </a:p>
          <a:p>
            <a:r>
              <a:rPr lang="en-GB" dirty="0"/>
              <a:t>There should be a way to access the Venue details and </a:t>
            </a:r>
            <a:r>
              <a:rPr lang="en-GB" dirty="0" err="1"/>
              <a:t>catogories</a:t>
            </a:r>
            <a:r>
              <a:rPr lang="en-GB" dirty="0"/>
              <a:t> </a:t>
            </a:r>
          </a:p>
          <a:p>
            <a:r>
              <a:rPr lang="en-GB" dirty="0"/>
              <a:t>Checking the APIs of Foursquare show that explore and likes APIs are good to start with </a:t>
            </a:r>
          </a:p>
          <a:p>
            <a:r>
              <a:rPr lang="en-GB" dirty="0"/>
              <a:t>Unfortunately, rating is considered premium API thus only likes is uses</a:t>
            </a:r>
          </a:p>
        </p:txBody>
      </p:sp>
      <p:pic>
        <p:nvPicPr>
          <p:cNvPr id="5" name="Picture 4" descr="A drawing of a face&#10;&#10;Description automatically generated">
            <a:extLst>
              <a:ext uri="{FF2B5EF4-FFF2-40B4-BE49-F238E27FC236}">
                <a16:creationId xmlns:a16="http://schemas.microsoft.com/office/drawing/2014/main" id="{B9BDC096-6B8E-584C-9013-30C204BA1F4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9082216" y="2980742"/>
            <a:ext cx="3109784" cy="1643558"/>
          </a:xfrm>
          <a:prstGeom prst="rect">
            <a:avLst/>
          </a:prstGeom>
        </p:spPr>
      </p:pic>
      <p:sp>
        <p:nvSpPr>
          <p:cNvPr id="6" name="TextBox 5">
            <a:extLst>
              <a:ext uri="{FF2B5EF4-FFF2-40B4-BE49-F238E27FC236}">
                <a16:creationId xmlns:a16="http://schemas.microsoft.com/office/drawing/2014/main" id="{7FD3020A-C013-AF4D-AF00-0348832E72D7}"/>
              </a:ext>
            </a:extLst>
          </p:cNvPr>
          <p:cNvSpPr txBox="1"/>
          <p:nvPr/>
        </p:nvSpPr>
        <p:spPr>
          <a:xfrm>
            <a:off x="9082216" y="4807664"/>
            <a:ext cx="3109784" cy="369332"/>
          </a:xfrm>
          <a:prstGeom prst="rect">
            <a:avLst/>
          </a:prstGeom>
          <a:noFill/>
        </p:spPr>
        <p:txBody>
          <a:bodyPr wrap="square" rtlCol="0">
            <a:spAutoFit/>
          </a:bodyPr>
          <a:lstStyle/>
          <a:p>
            <a:r>
              <a:rPr lang="en-GB" sz="900">
                <a:hlinkClick r:id="rId3" tooltip="http://www.lifewiththequirkyboys.com/page/3/"/>
              </a:rPr>
              <a:t>This Photo</a:t>
            </a:r>
            <a:r>
              <a:rPr lang="en-GB" sz="900"/>
              <a:t> by Unknown Author is licensed under </a:t>
            </a:r>
            <a:r>
              <a:rPr lang="en-GB" sz="900">
                <a:hlinkClick r:id="rId4" tooltip="https://creativecommons.org/licenses/by-nc-nd/3.0/"/>
              </a:rPr>
              <a:t>CC BY-NC-ND</a:t>
            </a:r>
            <a:endParaRPr lang="en-GB" sz="900"/>
          </a:p>
        </p:txBody>
      </p:sp>
    </p:spTree>
    <p:extLst>
      <p:ext uri="{BB962C8B-B14F-4D97-AF65-F5344CB8AC3E}">
        <p14:creationId xmlns:p14="http://schemas.microsoft.com/office/powerpoint/2010/main" val="2902520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B9F4C-A870-1F42-AD0A-BB275C690CDC}"/>
              </a:ext>
            </a:extLst>
          </p:cNvPr>
          <p:cNvSpPr>
            <a:spLocks noGrp="1"/>
          </p:cNvSpPr>
          <p:nvPr>
            <p:ph type="title"/>
          </p:nvPr>
        </p:nvSpPr>
        <p:spPr/>
        <p:txBody>
          <a:bodyPr/>
          <a:lstStyle/>
          <a:p>
            <a:r>
              <a:rPr lang="en-US" dirty="0"/>
              <a:t>Methodology</a:t>
            </a:r>
            <a:endParaRPr lang="en-GB" dirty="0"/>
          </a:p>
        </p:txBody>
      </p:sp>
      <p:pic>
        <p:nvPicPr>
          <p:cNvPr id="5" name="Content Placeholder 4" descr="A picture containing drawing&#10;&#10;Description automatically generated">
            <a:extLst>
              <a:ext uri="{FF2B5EF4-FFF2-40B4-BE49-F238E27FC236}">
                <a16:creationId xmlns:a16="http://schemas.microsoft.com/office/drawing/2014/main" id="{8E28A856-4DC3-E345-BBB6-2C66D79B6505}"/>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9080500" y="2360140"/>
            <a:ext cx="3111500" cy="2806700"/>
          </a:xfrm>
        </p:spPr>
      </p:pic>
      <p:sp>
        <p:nvSpPr>
          <p:cNvPr id="6" name="TextBox 5">
            <a:extLst>
              <a:ext uri="{FF2B5EF4-FFF2-40B4-BE49-F238E27FC236}">
                <a16:creationId xmlns:a16="http://schemas.microsoft.com/office/drawing/2014/main" id="{D9688542-2894-324E-8253-6105B722DB3F}"/>
              </a:ext>
            </a:extLst>
          </p:cNvPr>
          <p:cNvSpPr txBox="1"/>
          <p:nvPr/>
        </p:nvSpPr>
        <p:spPr>
          <a:xfrm>
            <a:off x="9080500" y="5166840"/>
            <a:ext cx="3111500" cy="369332"/>
          </a:xfrm>
          <a:prstGeom prst="rect">
            <a:avLst/>
          </a:prstGeom>
          <a:noFill/>
        </p:spPr>
        <p:txBody>
          <a:bodyPr wrap="square" rtlCol="0">
            <a:spAutoFit/>
          </a:bodyPr>
          <a:lstStyle/>
          <a:p>
            <a:r>
              <a:rPr lang="en-GB" sz="900">
                <a:hlinkClick r:id="rId3" tooltip="http://biodataofdrvhp.blogspot.com/2013/04/proud-2-be-engineer.html"/>
              </a:rPr>
              <a:t>This Photo</a:t>
            </a:r>
            <a:r>
              <a:rPr lang="en-GB" sz="900"/>
              <a:t> by Unknown Author is licensed under </a:t>
            </a:r>
            <a:r>
              <a:rPr lang="en-GB" sz="900">
                <a:hlinkClick r:id="rId4" tooltip="https://creativecommons.org/licenses/by-nc-sa/3.0/"/>
              </a:rPr>
              <a:t>CC BY-SA-NC</a:t>
            </a:r>
            <a:endParaRPr lang="en-GB" sz="900"/>
          </a:p>
        </p:txBody>
      </p:sp>
      <p:sp>
        <p:nvSpPr>
          <p:cNvPr id="7" name="Content Placeholder 2">
            <a:extLst>
              <a:ext uri="{FF2B5EF4-FFF2-40B4-BE49-F238E27FC236}">
                <a16:creationId xmlns:a16="http://schemas.microsoft.com/office/drawing/2014/main" id="{0469C977-FCEF-BE4B-9537-61EBFD56F426}"/>
              </a:ext>
            </a:extLst>
          </p:cNvPr>
          <p:cNvSpPr txBox="1">
            <a:spLocks/>
          </p:cNvSpPr>
          <p:nvPr/>
        </p:nvSpPr>
        <p:spPr>
          <a:xfrm>
            <a:off x="612648" y="2050232"/>
            <a:ext cx="8012368" cy="4323135"/>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r>
              <a:rPr lang="en-GB" dirty="0"/>
              <a:t>Fetching the number of likes for each venue using Foursquare APIs</a:t>
            </a:r>
          </a:p>
          <a:p>
            <a:r>
              <a:rPr lang="en-US" dirty="0"/>
              <a:t>The distribution of likes are examined using histogram as shown in the plot</a:t>
            </a:r>
          </a:p>
          <a:p>
            <a:endParaRPr lang="en-FI" dirty="0"/>
          </a:p>
          <a:p>
            <a:pPr marL="0" indent="0">
              <a:buNone/>
            </a:pPr>
            <a:endParaRPr lang="en-FI" dirty="0"/>
          </a:p>
          <a:p>
            <a:endParaRPr lang="en-GB" dirty="0"/>
          </a:p>
          <a:p>
            <a:endParaRPr lang="en-GB" dirty="0"/>
          </a:p>
          <a:p>
            <a:endParaRPr lang="en-GB" dirty="0"/>
          </a:p>
          <a:p>
            <a:r>
              <a:rPr lang="en-US" dirty="0"/>
              <a:t>The plot support our assumption that Foursquare explore is returning so many venues that have no likes. </a:t>
            </a:r>
          </a:p>
          <a:p>
            <a:r>
              <a:rPr lang="en-US" dirty="0"/>
              <a:t>The plot shows that most of the </a:t>
            </a:r>
            <a:r>
              <a:rPr lang="en-US" dirty="0" err="1"/>
              <a:t>venus</a:t>
            </a:r>
            <a:r>
              <a:rPr lang="en-US" dirty="0"/>
              <a:t> have zero likes.  Thus we apply some rules to consider the quality of the venue</a:t>
            </a:r>
            <a:endParaRPr lang="en-GB" dirty="0"/>
          </a:p>
        </p:txBody>
      </p:sp>
      <p:pic>
        <p:nvPicPr>
          <p:cNvPr id="8" name="Picture 7" descr="A picture containing screen, sitting, people, standing&#10;&#10;Description automatically generated">
            <a:extLst>
              <a:ext uri="{FF2B5EF4-FFF2-40B4-BE49-F238E27FC236}">
                <a16:creationId xmlns:a16="http://schemas.microsoft.com/office/drawing/2014/main" id="{EDBC84BF-9709-B045-85F0-C8C8CE26BB86}"/>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481914" y="2990335"/>
            <a:ext cx="7624118" cy="1877674"/>
          </a:xfrm>
          <a:prstGeom prst="rect">
            <a:avLst/>
          </a:prstGeom>
        </p:spPr>
      </p:pic>
    </p:spTree>
    <p:extLst>
      <p:ext uri="{BB962C8B-B14F-4D97-AF65-F5344CB8AC3E}">
        <p14:creationId xmlns:p14="http://schemas.microsoft.com/office/powerpoint/2010/main" val="2597843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B9F4C-A870-1F42-AD0A-BB275C690CDC}"/>
              </a:ext>
            </a:extLst>
          </p:cNvPr>
          <p:cNvSpPr>
            <a:spLocks noGrp="1"/>
          </p:cNvSpPr>
          <p:nvPr>
            <p:ph type="title"/>
          </p:nvPr>
        </p:nvSpPr>
        <p:spPr/>
        <p:txBody>
          <a:bodyPr/>
          <a:lstStyle/>
          <a:p>
            <a:r>
              <a:rPr lang="en-US" dirty="0"/>
              <a:t>Methodology - Rules</a:t>
            </a:r>
            <a:endParaRPr lang="en-GB" dirty="0"/>
          </a:p>
        </p:txBody>
      </p:sp>
      <p:pic>
        <p:nvPicPr>
          <p:cNvPr id="5" name="Content Placeholder 4" descr="A picture containing drawing&#10;&#10;Description automatically generated">
            <a:extLst>
              <a:ext uri="{FF2B5EF4-FFF2-40B4-BE49-F238E27FC236}">
                <a16:creationId xmlns:a16="http://schemas.microsoft.com/office/drawing/2014/main" id="{8E28A856-4DC3-E345-BBB6-2C66D79B6505}"/>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9080500" y="2360140"/>
            <a:ext cx="3111500" cy="2806700"/>
          </a:xfrm>
        </p:spPr>
      </p:pic>
      <p:sp>
        <p:nvSpPr>
          <p:cNvPr id="6" name="TextBox 5">
            <a:extLst>
              <a:ext uri="{FF2B5EF4-FFF2-40B4-BE49-F238E27FC236}">
                <a16:creationId xmlns:a16="http://schemas.microsoft.com/office/drawing/2014/main" id="{D9688542-2894-324E-8253-6105B722DB3F}"/>
              </a:ext>
            </a:extLst>
          </p:cNvPr>
          <p:cNvSpPr txBox="1"/>
          <p:nvPr/>
        </p:nvSpPr>
        <p:spPr>
          <a:xfrm>
            <a:off x="9080500" y="5166840"/>
            <a:ext cx="3111500" cy="369332"/>
          </a:xfrm>
          <a:prstGeom prst="rect">
            <a:avLst/>
          </a:prstGeom>
          <a:noFill/>
        </p:spPr>
        <p:txBody>
          <a:bodyPr wrap="square" rtlCol="0">
            <a:spAutoFit/>
          </a:bodyPr>
          <a:lstStyle/>
          <a:p>
            <a:r>
              <a:rPr lang="en-GB" sz="900">
                <a:hlinkClick r:id="rId3" tooltip="http://biodataofdrvhp.blogspot.com/2013/04/proud-2-be-engineer.html"/>
              </a:rPr>
              <a:t>This Photo</a:t>
            </a:r>
            <a:r>
              <a:rPr lang="en-GB" sz="900"/>
              <a:t> by Unknown Author is licensed under </a:t>
            </a:r>
            <a:r>
              <a:rPr lang="en-GB" sz="900">
                <a:hlinkClick r:id="rId4" tooltip="https://creativecommons.org/licenses/by-nc-sa/3.0/"/>
              </a:rPr>
              <a:t>CC BY-SA-NC</a:t>
            </a:r>
            <a:endParaRPr lang="en-GB" sz="900"/>
          </a:p>
        </p:txBody>
      </p:sp>
      <p:sp>
        <p:nvSpPr>
          <p:cNvPr id="7" name="Content Placeholder 2">
            <a:extLst>
              <a:ext uri="{FF2B5EF4-FFF2-40B4-BE49-F238E27FC236}">
                <a16:creationId xmlns:a16="http://schemas.microsoft.com/office/drawing/2014/main" id="{0469C977-FCEF-BE4B-9537-61EBFD56F426}"/>
              </a:ext>
            </a:extLst>
          </p:cNvPr>
          <p:cNvSpPr txBox="1">
            <a:spLocks/>
          </p:cNvSpPr>
          <p:nvPr/>
        </p:nvSpPr>
        <p:spPr>
          <a:xfrm>
            <a:off x="612648" y="2050232"/>
            <a:ext cx="8012368" cy="4323135"/>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lvl="0"/>
            <a:r>
              <a:rPr lang="en-FI" dirty="0"/>
              <a:t>If the venue has less than 25 or equal to likes then this venue is equivelant to one venue</a:t>
            </a:r>
          </a:p>
          <a:p>
            <a:pPr lvl="0"/>
            <a:r>
              <a:rPr lang="en-FI" dirty="0"/>
              <a:t>If the venue has more than 25 like less than or equal to 50 then this venue is equivelant to two venue of same category</a:t>
            </a:r>
          </a:p>
          <a:p>
            <a:pPr lvl="0"/>
            <a:r>
              <a:rPr lang="en-FI" dirty="0"/>
              <a:t>If the venue has more than 50 like less than or equalt to 100 then this venue is equivelant to three venue of same category</a:t>
            </a:r>
          </a:p>
          <a:p>
            <a:pPr lvl="0"/>
            <a:r>
              <a:rPr lang="en-FI" dirty="0"/>
              <a:t>If the venue has more than 100 likes less than or equalt to 200 then this venue is equivelant to five venue of same category</a:t>
            </a:r>
          </a:p>
          <a:p>
            <a:pPr lvl="0"/>
            <a:r>
              <a:rPr lang="en-FI" dirty="0"/>
              <a:t>If the venue has more than 200 likes less than or equalt to 300 then this venue is equivelant to 7 venue of same category</a:t>
            </a:r>
          </a:p>
          <a:p>
            <a:pPr lvl="0"/>
            <a:r>
              <a:rPr lang="en-FI" dirty="0"/>
              <a:t>If the venue has more than 300 likes less than or equalt to 500 then this venue is equivelant to ten venue of same category</a:t>
            </a:r>
          </a:p>
          <a:p>
            <a:endParaRPr lang="en-GB" dirty="0"/>
          </a:p>
        </p:txBody>
      </p:sp>
    </p:spTree>
    <p:extLst>
      <p:ext uri="{BB962C8B-B14F-4D97-AF65-F5344CB8AC3E}">
        <p14:creationId xmlns:p14="http://schemas.microsoft.com/office/powerpoint/2010/main" val="713612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B9F4C-A870-1F42-AD0A-BB275C690CDC}"/>
              </a:ext>
            </a:extLst>
          </p:cNvPr>
          <p:cNvSpPr>
            <a:spLocks noGrp="1"/>
          </p:cNvSpPr>
          <p:nvPr>
            <p:ph type="title"/>
          </p:nvPr>
        </p:nvSpPr>
        <p:spPr/>
        <p:txBody>
          <a:bodyPr/>
          <a:lstStyle/>
          <a:p>
            <a:r>
              <a:rPr lang="en-US" dirty="0"/>
              <a:t>Results</a:t>
            </a:r>
            <a:endParaRPr lang="en-GB" dirty="0"/>
          </a:p>
        </p:txBody>
      </p:sp>
      <p:sp>
        <p:nvSpPr>
          <p:cNvPr id="7" name="Content Placeholder 2">
            <a:extLst>
              <a:ext uri="{FF2B5EF4-FFF2-40B4-BE49-F238E27FC236}">
                <a16:creationId xmlns:a16="http://schemas.microsoft.com/office/drawing/2014/main" id="{0469C977-FCEF-BE4B-9537-61EBFD56F426}"/>
              </a:ext>
            </a:extLst>
          </p:cNvPr>
          <p:cNvSpPr txBox="1">
            <a:spLocks/>
          </p:cNvSpPr>
          <p:nvPr/>
        </p:nvSpPr>
        <p:spPr>
          <a:xfrm>
            <a:off x="612648" y="2050232"/>
            <a:ext cx="11015060" cy="4323135"/>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lvl="0"/>
            <a:r>
              <a:rPr lang="en-FI" dirty="0"/>
              <a:t>We got new results that are compareable to V1, however we think that V3 has more sound results</a:t>
            </a:r>
          </a:p>
          <a:p>
            <a:pPr lvl="0"/>
            <a:endParaRPr lang="en-FI" dirty="0"/>
          </a:p>
          <a:p>
            <a:endParaRPr lang="en-GB" dirty="0"/>
          </a:p>
        </p:txBody>
      </p:sp>
      <p:pic>
        <p:nvPicPr>
          <p:cNvPr id="8" name="Picture 7" descr="A close up of a map&#10;&#10;Description automatically generated">
            <a:extLst>
              <a:ext uri="{FF2B5EF4-FFF2-40B4-BE49-F238E27FC236}">
                <a16:creationId xmlns:a16="http://schemas.microsoft.com/office/drawing/2014/main" id="{81C3CF74-4D8D-B440-AE97-95541314CFAB}"/>
              </a:ext>
            </a:extLst>
          </p:cNvPr>
          <p:cNvPicPr/>
          <p:nvPr/>
        </p:nvPicPr>
        <p:blipFill>
          <a:blip r:embed="rId2">
            <a:extLst>
              <a:ext uri="{28A0092B-C50C-407E-A947-70E740481C1C}">
                <a14:useLocalDpi xmlns:a14="http://schemas.microsoft.com/office/drawing/2010/main" val="0"/>
              </a:ext>
            </a:extLst>
          </a:blip>
          <a:stretch>
            <a:fillRect/>
          </a:stretch>
        </p:blipFill>
        <p:spPr>
          <a:xfrm>
            <a:off x="1253722" y="3076832"/>
            <a:ext cx="4183251" cy="3296535"/>
          </a:xfrm>
          <a:prstGeom prst="rect">
            <a:avLst/>
          </a:prstGeom>
        </p:spPr>
      </p:pic>
    </p:spTree>
    <p:extLst>
      <p:ext uri="{BB962C8B-B14F-4D97-AF65-F5344CB8AC3E}">
        <p14:creationId xmlns:p14="http://schemas.microsoft.com/office/powerpoint/2010/main" val="1897980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76655-391C-6B4C-B28A-AE46A881FFEF}"/>
              </a:ext>
            </a:extLst>
          </p:cNvPr>
          <p:cNvSpPr>
            <a:spLocks noGrp="1"/>
          </p:cNvSpPr>
          <p:nvPr>
            <p:ph type="title"/>
          </p:nvPr>
        </p:nvSpPr>
        <p:spPr/>
        <p:txBody>
          <a:bodyPr/>
          <a:lstStyle/>
          <a:p>
            <a:r>
              <a:rPr lang="en-US" dirty="0"/>
              <a:t>Discussion </a:t>
            </a:r>
            <a:endParaRPr lang="en-GB" dirty="0"/>
          </a:p>
        </p:txBody>
      </p:sp>
      <p:sp>
        <p:nvSpPr>
          <p:cNvPr id="3" name="Content Placeholder 2">
            <a:extLst>
              <a:ext uri="{FF2B5EF4-FFF2-40B4-BE49-F238E27FC236}">
                <a16:creationId xmlns:a16="http://schemas.microsoft.com/office/drawing/2014/main" id="{448A6951-F569-3241-A903-58262986DF25}"/>
              </a:ext>
            </a:extLst>
          </p:cNvPr>
          <p:cNvSpPr>
            <a:spLocks noGrp="1"/>
          </p:cNvSpPr>
          <p:nvPr>
            <p:ph idx="1"/>
          </p:nvPr>
        </p:nvSpPr>
        <p:spPr/>
        <p:txBody>
          <a:bodyPr/>
          <a:lstStyle/>
          <a:p>
            <a:r>
              <a:rPr lang="en-GB" dirty="0"/>
              <a:t>We were able to cluster the neighbourhood to distinctive unique one and also produce suggestion that fit the type of the customer</a:t>
            </a:r>
          </a:p>
          <a:p>
            <a:r>
              <a:rPr lang="en-US" dirty="0"/>
              <a:t>For ordinary customers (the common one) who would like to have regular neighborhoods with sufficient varieties of restaurants and activities we recommend one of the following neighborhoods (the customer can choose which suite the best) (next slide)</a:t>
            </a:r>
            <a:endParaRPr lang="en-FI" dirty="0"/>
          </a:p>
          <a:p>
            <a:endParaRPr lang="en-GB" dirty="0"/>
          </a:p>
        </p:txBody>
      </p:sp>
    </p:spTree>
    <p:extLst>
      <p:ext uri="{BB962C8B-B14F-4D97-AF65-F5344CB8AC3E}">
        <p14:creationId xmlns:p14="http://schemas.microsoft.com/office/powerpoint/2010/main" val="5327167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76655-391C-6B4C-B28A-AE46A881FFEF}"/>
              </a:ext>
            </a:extLst>
          </p:cNvPr>
          <p:cNvSpPr>
            <a:spLocks noGrp="1"/>
          </p:cNvSpPr>
          <p:nvPr>
            <p:ph type="title"/>
          </p:nvPr>
        </p:nvSpPr>
        <p:spPr/>
        <p:txBody>
          <a:bodyPr/>
          <a:lstStyle/>
          <a:p>
            <a:r>
              <a:rPr lang="en-US" dirty="0"/>
              <a:t>Discussion </a:t>
            </a:r>
            <a:endParaRPr lang="en-GB" dirty="0"/>
          </a:p>
        </p:txBody>
      </p:sp>
      <p:pic>
        <p:nvPicPr>
          <p:cNvPr id="6" name="Picture 5" descr="A close up of a piece of paper&#10;&#10;Description automatically generated">
            <a:extLst>
              <a:ext uri="{FF2B5EF4-FFF2-40B4-BE49-F238E27FC236}">
                <a16:creationId xmlns:a16="http://schemas.microsoft.com/office/drawing/2014/main" id="{B35549F7-1B9F-764E-935F-EA4693DFD57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063751" y="1834068"/>
            <a:ext cx="9501275" cy="4369023"/>
          </a:xfrm>
          <a:prstGeom prst="rect">
            <a:avLst/>
          </a:prstGeom>
        </p:spPr>
      </p:pic>
    </p:spTree>
    <p:extLst>
      <p:ext uri="{BB962C8B-B14F-4D97-AF65-F5344CB8AC3E}">
        <p14:creationId xmlns:p14="http://schemas.microsoft.com/office/powerpoint/2010/main" val="2220988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76655-391C-6B4C-B28A-AE46A881FFEF}"/>
              </a:ext>
            </a:extLst>
          </p:cNvPr>
          <p:cNvSpPr>
            <a:spLocks noGrp="1"/>
          </p:cNvSpPr>
          <p:nvPr>
            <p:ph type="title"/>
          </p:nvPr>
        </p:nvSpPr>
        <p:spPr/>
        <p:txBody>
          <a:bodyPr/>
          <a:lstStyle/>
          <a:p>
            <a:r>
              <a:rPr lang="en-US" dirty="0"/>
              <a:t>Discussion </a:t>
            </a:r>
            <a:endParaRPr lang="en-GB" dirty="0"/>
          </a:p>
        </p:txBody>
      </p:sp>
      <p:sp>
        <p:nvSpPr>
          <p:cNvPr id="3" name="Content Placeholder 2">
            <a:extLst>
              <a:ext uri="{FF2B5EF4-FFF2-40B4-BE49-F238E27FC236}">
                <a16:creationId xmlns:a16="http://schemas.microsoft.com/office/drawing/2014/main" id="{448A6951-F569-3241-A903-58262986DF25}"/>
              </a:ext>
            </a:extLst>
          </p:cNvPr>
          <p:cNvSpPr>
            <a:spLocks noGrp="1"/>
          </p:cNvSpPr>
          <p:nvPr>
            <p:ph idx="1"/>
          </p:nvPr>
        </p:nvSpPr>
        <p:spPr/>
        <p:txBody>
          <a:bodyPr/>
          <a:lstStyle/>
          <a:p>
            <a:pPr lvl="0"/>
            <a:r>
              <a:rPr lang="en-US" dirty="0"/>
              <a:t>For those who care the most about the atmosphere of the neighborhood with beautiful sceneries ,memorial sites and park there are not much options. Battery Park City is the best fit. The most quality venues has changed  from gym, </a:t>
            </a:r>
            <a:r>
              <a:rPr lang="en-US" dirty="0" err="1"/>
              <a:t>coffe</a:t>
            </a:r>
            <a:r>
              <a:rPr lang="en-US" dirty="0"/>
              <a:t> shop , hotel and plaza to the venues the people appreciate the most in this neighborhood .</a:t>
            </a:r>
            <a:endParaRPr lang="en-FI" dirty="0"/>
          </a:p>
          <a:p>
            <a:endParaRPr lang="en-GB" dirty="0"/>
          </a:p>
        </p:txBody>
      </p:sp>
      <p:pic>
        <p:nvPicPr>
          <p:cNvPr id="4" name="Picture 3" descr="A screenshot of a social media post&#10;&#10;Description automatically generated">
            <a:extLst>
              <a:ext uri="{FF2B5EF4-FFF2-40B4-BE49-F238E27FC236}">
                <a16:creationId xmlns:a16="http://schemas.microsoft.com/office/drawing/2014/main" id="{BD53A4D2-A982-4A49-994B-42A38BD96F60}"/>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063752" y="3986150"/>
            <a:ext cx="10058400" cy="2186050"/>
          </a:xfrm>
          <a:prstGeom prst="rect">
            <a:avLst/>
          </a:prstGeom>
        </p:spPr>
      </p:pic>
      <p:pic>
        <p:nvPicPr>
          <p:cNvPr id="6" name="Picture 5" descr="A close up of a logo&#10;&#10;Description automatically generated">
            <a:extLst>
              <a:ext uri="{FF2B5EF4-FFF2-40B4-BE49-F238E27FC236}">
                <a16:creationId xmlns:a16="http://schemas.microsoft.com/office/drawing/2014/main" id="{1D254718-9E7C-7F48-AC6F-537AFD36DB7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0480408" y="265890"/>
            <a:ext cx="1283488" cy="1428578"/>
          </a:xfrm>
          <a:prstGeom prst="rect">
            <a:avLst/>
          </a:prstGeom>
        </p:spPr>
      </p:pic>
      <p:sp>
        <p:nvSpPr>
          <p:cNvPr id="7" name="TextBox 6">
            <a:extLst>
              <a:ext uri="{FF2B5EF4-FFF2-40B4-BE49-F238E27FC236}">
                <a16:creationId xmlns:a16="http://schemas.microsoft.com/office/drawing/2014/main" id="{3F674D74-0266-7344-B0CD-E7A774352678}"/>
              </a:ext>
            </a:extLst>
          </p:cNvPr>
          <p:cNvSpPr txBox="1"/>
          <p:nvPr/>
        </p:nvSpPr>
        <p:spPr>
          <a:xfrm>
            <a:off x="10480408" y="1874586"/>
            <a:ext cx="1261076" cy="646331"/>
          </a:xfrm>
          <a:prstGeom prst="rect">
            <a:avLst/>
          </a:prstGeom>
          <a:noFill/>
        </p:spPr>
        <p:txBody>
          <a:bodyPr wrap="square" rtlCol="0">
            <a:spAutoFit/>
          </a:bodyPr>
          <a:lstStyle/>
          <a:p>
            <a:r>
              <a:rPr lang="en-GB" sz="900">
                <a:hlinkClick r:id="rId4" tooltip="https://commons.wikimedia.org/wiki/File:A_Calm_Cartoon_Guy_In_Meditation.svg"/>
              </a:rPr>
              <a:t>This Photo</a:t>
            </a:r>
            <a:r>
              <a:rPr lang="en-GB" sz="900"/>
              <a:t> by Unknown Author is licensed under </a:t>
            </a:r>
            <a:r>
              <a:rPr lang="en-GB" sz="900">
                <a:hlinkClick r:id="rId5" tooltip="https://creativecommons.org/licenses/by-sa/3.0/"/>
              </a:rPr>
              <a:t>CC BY-SA</a:t>
            </a:r>
            <a:endParaRPr lang="en-GB" sz="900"/>
          </a:p>
        </p:txBody>
      </p:sp>
    </p:spTree>
    <p:extLst>
      <p:ext uri="{BB962C8B-B14F-4D97-AF65-F5344CB8AC3E}">
        <p14:creationId xmlns:p14="http://schemas.microsoft.com/office/powerpoint/2010/main" val="39680260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emplate>{4CE2078F-665C-3B4F-9A40-E283E911EB06}tf10001070</Template>
  <TotalTime>33</TotalTime>
  <Words>690</Words>
  <Application>Microsoft Macintosh PowerPoint</Application>
  <PresentationFormat>Widescreen</PresentationFormat>
  <Paragraphs>53</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vt:lpstr>
      <vt:lpstr>Rockwell</vt:lpstr>
      <vt:lpstr>Rockwell Condensed</vt:lpstr>
      <vt:lpstr>Rockwell Extra Bold</vt:lpstr>
      <vt:lpstr>Wingdings</vt:lpstr>
      <vt:lpstr>Wood Type</vt:lpstr>
      <vt:lpstr>Battle of Neighbourhoods.V3</vt:lpstr>
      <vt:lpstr>Problem Description </vt:lpstr>
      <vt:lpstr>Needed Data</vt:lpstr>
      <vt:lpstr>Methodology</vt:lpstr>
      <vt:lpstr>Methodology - Rules</vt:lpstr>
      <vt:lpstr>Results</vt:lpstr>
      <vt:lpstr>Discussion </vt:lpstr>
      <vt:lpstr>Discussion </vt:lpstr>
      <vt:lpstr>Discussion </vt:lpstr>
      <vt:lpstr>Discussion </vt:lpstr>
      <vt:lpstr>Discussion </vt:lpstr>
      <vt:lpstr>Discussion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Neighbourhoods.V3</dc:title>
  <dc:creator>Al Barazi Alaa</dc:creator>
  <cp:lastModifiedBy>Al Barazi Alaa</cp:lastModifiedBy>
  <cp:revision>4</cp:revision>
  <dcterms:created xsi:type="dcterms:W3CDTF">2020-06-24T19:44:45Z</dcterms:created>
  <dcterms:modified xsi:type="dcterms:W3CDTF">2020-06-24T20:17:50Z</dcterms:modified>
</cp:coreProperties>
</file>

<file path=docProps/thumbnail.jpeg>
</file>